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3" r:id="rId3"/>
    <p:sldId id="264" r:id="rId4"/>
    <p:sldId id="261" r:id="rId5"/>
    <p:sldId id="263" r:id="rId6"/>
    <p:sldId id="265" r:id="rId7"/>
    <p:sldId id="271" r:id="rId8"/>
    <p:sldId id="267" r:id="rId9"/>
    <p:sldId id="270" r:id="rId10"/>
    <p:sldId id="272" r:id="rId11"/>
  </p:sldIdLst>
  <p:sldSz cx="9144000" cy="6858000" type="screen4x3"/>
  <p:notesSz cx="6858000" cy="99456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sut Bakay" initials="MB" lastIdx="1" clrIdx="0">
    <p:extLst>
      <p:ext uri="{19B8F6BF-5375-455C-9EA6-DF929625EA0E}">
        <p15:presenceInfo xmlns:p15="http://schemas.microsoft.com/office/powerpoint/2012/main" userId="S::mba@woonpartners-mh.nl::8fd7cdff-3138-4e90-acd8-a8f71fee7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2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1" autoAdjust="0"/>
    <p:restoredTop sz="94756" autoAdjust="0"/>
  </p:normalViewPr>
  <p:slideViewPr>
    <p:cSldViewPr>
      <p:cViewPr varScale="1">
        <p:scale>
          <a:sx n="65" d="100"/>
          <a:sy n="65" d="100"/>
        </p:scale>
        <p:origin x="157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B5D07-8423-4316-B822-41080CF23B05}" type="datetimeFigureOut">
              <a:rPr lang="nl-NL" smtClean="0"/>
              <a:t>6-10-2022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F89D4-C0DB-45B9-AB58-71FB56F4BC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03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0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Bevindingen en verbeterpunten inzichtelijk te maken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1048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6358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Rode punten is in kaart gebracht met omschrijving en uitgevoerd door </a:t>
            </a:r>
            <a:r>
              <a:rPr lang="nl-NL" dirty="0" err="1"/>
              <a:t>Innax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722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8708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Heb gering, serieus en ernstig benoemd in plaatst van verbeterpunten en hoge financieel kosten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536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250 woningen / bewoners is inmiddels lager. Portefeuille is 7785 woningen.  </a:t>
            </a:r>
          </a:p>
          <a:p>
            <a:r>
              <a:rPr lang="nl-NL" dirty="0"/>
              <a:t>Woonpartners benaderd de bewoners en schakelt eigen dienst in. Er zijn ook bewoners die niet hebben gereageerd, omdat ze al een rookmelder hebben.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68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159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018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F89D4-C0DB-45B9-AB58-71FB56F4BCE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85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" y="0"/>
            <a:ext cx="9144000" cy="1631012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69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68344" y="6525344"/>
            <a:ext cx="1152128" cy="275180"/>
          </a:xfrm>
          <a:prstGeom prst="rect">
            <a:avLst/>
          </a:prstGeom>
        </p:spPr>
        <p:txBody>
          <a:bodyPr/>
          <a:lstStyle/>
          <a:p>
            <a:fld id="{011A6908-2FF3-4B7C-8289-44912252584B}" type="datetimeFigureOut">
              <a:rPr lang="nl-NL" smtClean="0"/>
              <a:t>6-10-2022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032" y="815506"/>
            <a:ext cx="3812645" cy="232546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3140968"/>
            <a:ext cx="3818467" cy="244764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144000" cy="1631012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r="5773"/>
          <a:stretch/>
        </p:blipFill>
        <p:spPr>
          <a:xfrm rot="10800000">
            <a:off x="0" y="2"/>
            <a:ext cx="9144000" cy="687206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7862" b="22129"/>
          <a:stretch/>
        </p:blipFill>
        <p:spPr>
          <a:xfrm rot="5400000">
            <a:off x="60189" y="5591672"/>
            <a:ext cx="1592286" cy="580551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20688"/>
            <a:ext cx="1398984" cy="576064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3608" y="836712"/>
            <a:ext cx="5433392" cy="532859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607" y="2593882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6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xmlns="" id="{C0B1277A-E634-449B-9486-8167497D3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08454"/>
            <a:ext cx="2952328" cy="2952328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xmlns="" id="{3DA5844F-847D-48F3-830A-0DEE8FB0649E}"/>
              </a:ext>
            </a:extLst>
          </p:cNvPr>
          <p:cNvCxnSpPr>
            <a:cxnSpLocks/>
          </p:cNvCxnSpPr>
          <p:nvPr/>
        </p:nvCxnSpPr>
        <p:spPr>
          <a:xfrm flipV="1">
            <a:off x="1001560" y="1118125"/>
            <a:ext cx="7140880" cy="4325"/>
          </a:xfrm>
          <a:prstGeom prst="line">
            <a:avLst/>
          </a:prstGeom>
          <a:ln w="127000" cap="rnd" cmpd="sng">
            <a:solidFill>
              <a:srgbClr val="FE2237"/>
            </a:solidFill>
            <a:prstDash val="solid"/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xmlns="" id="{5128DA0C-6884-4ECC-9961-22D4EE4CA97D}"/>
              </a:ext>
            </a:extLst>
          </p:cNvPr>
          <p:cNvCxnSpPr>
            <a:cxnSpLocks/>
          </p:cNvCxnSpPr>
          <p:nvPr/>
        </p:nvCxnSpPr>
        <p:spPr>
          <a:xfrm>
            <a:off x="1001560" y="2394747"/>
            <a:ext cx="7140880" cy="19512"/>
          </a:xfrm>
          <a:prstGeom prst="line">
            <a:avLst/>
          </a:prstGeom>
          <a:ln w="127000" cap="rnd" cmpd="sng">
            <a:solidFill>
              <a:srgbClr val="FE2237"/>
            </a:solidFill>
            <a:prstDash val="solid"/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xmlns="" id="{19423EA3-0259-4045-BC51-3AE7C215E751}"/>
              </a:ext>
            </a:extLst>
          </p:cNvPr>
          <p:cNvSpPr txBox="1"/>
          <p:nvPr/>
        </p:nvSpPr>
        <p:spPr>
          <a:xfrm>
            <a:off x="791580" y="120417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>
                <a:solidFill>
                  <a:srgbClr val="FF0000"/>
                </a:solidFill>
                <a:latin typeface="Abadi" panose="020B0604020202020204" pitchFamily="34" charset="0"/>
              </a:rPr>
              <a:t>BRANDVEILIGHEID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xmlns="" id="{609E80FC-535B-46B8-837B-4C5FDBF56009}"/>
              </a:ext>
            </a:extLst>
          </p:cNvPr>
          <p:cNvSpPr txBox="1"/>
          <p:nvPr/>
        </p:nvSpPr>
        <p:spPr>
          <a:xfrm>
            <a:off x="3635896" y="5793749"/>
            <a:ext cx="313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5 oktober 2022</a:t>
            </a:r>
          </a:p>
        </p:txBody>
      </p:sp>
    </p:spTree>
    <p:extLst>
      <p:ext uri="{BB962C8B-B14F-4D97-AF65-F5344CB8AC3E}">
        <p14:creationId xmlns:p14="http://schemas.microsoft.com/office/powerpoint/2010/main" val="105862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8DA70A8F-9D98-4F0E-8482-17CC0F25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052736"/>
            <a:ext cx="3024336" cy="1252728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Inleiding</a:t>
            </a:r>
          </a:p>
        </p:txBody>
      </p:sp>
      <p:sp>
        <p:nvSpPr>
          <p:cNvPr id="4" name="Tijdelijke aanduiding voor inhoud 1">
            <a:extLst>
              <a:ext uri="{FF2B5EF4-FFF2-40B4-BE49-F238E27FC236}">
                <a16:creationId xmlns:a16="http://schemas.microsoft.com/office/drawing/2014/main" xmlns="" id="{E14EB265-B6AE-4BC8-A372-44EFB06D99F3}"/>
              </a:ext>
            </a:extLst>
          </p:cNvPr>
          <p:cNvSpPr txBox="1">
            <a:spLocks/>
          </p:cNvSpPr>
          <p:nvPr/>
        </p:nvSpPr>
        <p:spPr>
          <a:xfrm>
            <a:off x="867833" y="2651401"/>
            <a:ext cx="7408333" cy="155519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7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Er zijn veranderingen in de wet en regelgeving gekomen op het gebied van brandveiligheid, Bouwbesluit 2012.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7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Woonpartners heeft in 2021 besloten haar complexen te laten inspecteren op brandveiligheid.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7200" dirty="0">
                <a:ea typeface="Times New Roman" panose="02020603050405020304" pitchFamily="18" charset="0"/>
                <a:cs typeface="Times New Roman" panose="02020603050405020304" pitchFamily="18" charset="0"/>
              </a:rPr>
              <a:t>Regelgericht versus risicogericht.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7200" dirty="0">
                <a:ea typeface="Times New Roman" panose="02020603050405020304" pitchFamily="18" charset="0"/>
                <a:cs typeface="Times New Roman" panose="02020603050405020304" pitchFamily="18" charset="0"/>
              </a:rPr>
              <a:t>Bewustwording over brandveiligheid is belangrijk voor  (medewerkers Woonpartners, van complexbeheerder tot vastgoedmanager, maar ook onze huurders hebben een grote invloed op veilig wonen.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7200" dirty="0">
                <a:ea typeface="Times New Roman" panose="02020603050405020304" pitchFamily="18" charset="0"/>
                <a:cs typeface="Times New Roman" panose="02020603050405020304" pitchFamily="18" charset="0"/>
              </a:rPr>
              <a:t>Medewerkers die achter de voordeur komen hebben een belangrijke rol in het signaleren van onveilige situaties.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nl-NL" sz="7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nl-NL" sz="15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54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348880"/>
            <a:ext cx="7488832" cy="1252728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2">
                    <a:lumMod val="75000"/>
                  </a:schemeClr>
                </a:solidFill>
              </a:rPr>
              <a:t>Wat hebben we gedaan?</a:t>
            </a:r>
          </a:p>
        </p:txBody>
      </p:sp>
    </p:spTree>
    <p:extLst>
      <p:ext uri="{BB962C8B-B14F-4D97-AF65-F5344CB8AC3E}">
        <p14:creationId xmlns:p14="http://schemas.microsoft.com/office/powerpoint/2010/main" val="361899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200" dirty="0"/>
              <a:t>Prioriteit gestuurde herstelopgave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xmlns="" id="{9CB5E488-B0B4-4A6A-AC66-5985EC354A26}"/>
              </a:ext>
            </a:extLst>
          </p:cNvPr>
          <p:cNvSpPr txBox="1">
            <a:spLocks/>
          </p:cNvSpPr>
          <p:nvPr/>
        </p:nvSpPr>
        <p:spPr>
          <a:xfrm>
            <a:off x="107504" y="808120"/>
            <a:ext cx="5832648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1. Uitvoeren inspecties</a:t>
            </a:r>
          </a:p>
        </p:txBody>
      </p:sp>
      <p:pic>
        <p:nvPicPr>
          <p:cNvPr id="13" name="Tijdelijke aanduiding voor inhoud 4">
            <a:extLst>
              <a:ext uri="{FF2B5EF4-FFF2-40B4-BE49-F238E27FC236}">
                <a16:creationId xmlns:a16="http://schemas.microsoft.com/office/drawing/2014/main" xmlns="" id="{EFC94DB2-661B-4EAB-8B88-9C6E798BEC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1560" y="2060848"/>
            <a:ext cx="3393632" cy="3181531"/>
          </a:xfrm>
          <a:noFill/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xmlns="" id="{1A0238D5-241A-48C2-97D1-FD3D30FDF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00808"/>
            <a:ext cx="3096344" cy="389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6712"/>
            <a:ext cx="7236296" cy="775114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2. Constateringen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xmlns="" id="{3A4652CA-4213-4FE3-81A4-7D56D9164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788321"/>
              </p:ext>
            </p:extLst>
          </p:nvPr>
        </p:nvGraphicFramePr>
        <p:xfrm>
          <a:off x="868363" y="2390775"/>
          <a:ext cx="7408862" cy="20764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8381">
                  <a:extLst>
                    <a:ext uri="{9D8B030D-6E8A-4147-A177-3AD203B41FA5}">
                      <a16:colId xmlns:a16="http://schemas.microsoft.com/office/drawing/2014/main" xmlns="" val="1520396160"/>
                    </a:ext>
                  </a:extLst>
                </a:gridCol>
                <a:gridCol w="3496912">
                  <a:extLst>
                    <a:ext uri="{9D8B030D-6E8A-4147-A177-3AD203B41FA5}">
                      <a16:colId xmlns:a16="http://schemas.microsoft.com/office/drawing/2014/main" xmlns="" val="277258249"/>
                    </a:ext>
                  </a:extLst>
                </a:gridCol>
                <a:gridCol w="2993569">
                  <a:extLst>
                    <a:ext uri="{9D8B030D-6E8A-4147-A177-3AD203B41FA5}">
                      <a16:colId xmlns:a16="http://schemas.microsoft.com/office/drawing/2014/main" xmlns="" val="2488577621"/>
                    </a:ext>
                  </a:extLst>
                </a:gridCol>
              </a:tblGrid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Ernst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Toelichting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Voorbeeld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89721138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3594360823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Ernstig gebrek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Vluchtroutes geblokkeerd door inboedel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Obstakels op vluchtroute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2090057313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Vuurlast in openbaar ruimte en scootmobielruimte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Dozen, versiering, inboedels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4269333973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1661753348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Serieus gebrek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Direct aan te tasten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Kabelgoten /doorvoeren/ brandkleppen met enige mate van voorziening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91544108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Bouwdeel zonder de functionaliteit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Sparing zonder voorziening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865735246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2151246022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Gering gebrek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Functionaliteit van het bouwdeel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Brandwerende deur, naden en spion niet goed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1637305267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Noodverlichting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2457076802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l-NL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 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Vluchtroute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2561631401"/>
                  </a:ext>
                </a:extLst>
              </a:tr>
              <a:tr h="291525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Geen gebrek </a:t>
                      </a:r>
                      <a:endParaRPr lang="nl-NL" sz="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 Voldoet 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 Brandveiligheidsvoorziening is aantoonbaar brandwerend 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4" marR="8834" marT="8834" marB="0" anchor="b"/>
                </a:tc>
                <a:extLst>
                  <a:ext uri="{0D108BD9-81ED-4DB2-BD59-A6C34878D82A}">
                    <a16:rowId xmlns:a16="http://schemas.microsoft.com/office/drawing/2014/main" xmlns="" val="2967223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55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7344816" cy="775114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3. Prioritering verbeterpunten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xmlns="" id="{4C3745B2-AE0B-4CDF-86DA-88BE0B0B2B6C}"/>
              </a:ext>
            </a:extLst>
          </p:cNvPr>
          <p:cNvSpPr txBox="1"/>
          <p:nvPr/>
        </p:nvSpPr>
        <p:spPr>
          <a:xfrm>
            <a:off x="755576" y="1844824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Kleine of direct noodzakelijke punten zijn reeds uitgevoerd;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Vuurlast en obstakels in vluchtroute reeds opgepakt;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Gering, serieus gebrek en ernstig gebrek is geprioriteerd op basis van leeftijd gebouw, doelgroep en omgeving en opgenomen in de MJOP.</a:t>
            </a:r>
          </a:p>
        </p:txBody>
      </p:sp>
    </p:spTree>
    <p:extLst>
      <p:ext uri="{BB962C8B-B14F-4D97-AF65-F5344CB8AC3E}">
        <p14:creationId xmlns:p14="http://schemas.microsoft.com/office/powerpoint/2010/main" val="108923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7128792" cy="775114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accent2">
                    <a:lumMod val="75000"/>
                  </a:schemeClr>
                </a:solidFill>
              </a:rPr>
              <a:t>4. Rookmelders aangebracht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xmlns="" id="{4C3745B2-AE0B-4CDF-86DA-88BE0B0B2B6C}"/>
              </a:ext>
            </a:extLst>
          </p:cNvPr>
          <p:cNvSpPr txBox="1"/>
          <p:nvPr/>
        </p:nvSpPr>
        <p:spPr>
          <a:xfrm>
            <a:off x="755576" y="1844824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Verplichting om per 1 juli 2022 dat op elke verdieping een rookmelder aanwezig is. </a:t>
            </a:r>
          </a:p>
          <a:p>
            <a:pPr marL="285750" indent="-285750" algn="just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Op 1 juli 2022 hebben circa 250 bewoners niet gereageerd. Dit komt neer op 3% van het totale bezit.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6BD5FC37-5AAD-4005-AB5A-D3296FA33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048" y="3819345"/>
            <a:ext cx="3289904" cy="203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4000" dirty="0">
                <a:solidFill>
                  <a:schemeClr val="accent2">
                    <a:lumMod val="75000"/>
                  </a:schemeClr>
                </a:solidFill>
              </a:rPr>
              <a:t>5.Vervolgstappen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589118A7-16DA-4C98-8A2A-E544C9958B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568" y="2492896"/>
            <a:ext cx="7272808" cy="3447288"/>
          </a:xfrm>
        </p:spPr>
        <p:txBody>
          <a:bodyPr/>
          <a:lstStyle/>
          <a:p>
            <a:r>
              <a:rPr lang="nl-NL" sz="1800" dirty="0">
                <a:solidFill>
                  <a:schemeClr val="accent2">
                    <a:lumMod val="75000"/>
                  </a:schemeClr>
                </a:solidFill>
              </a:rPr>
              <a:t>Een goedkopere of efficiëntere oplossing hoeft niet minder veilig te zijn, slim uitvoeren.</a:t>
            </a:r>
          </a:p>
          <a:p>
            <a:r>
              <a:rPr lang="nl-NL" sz="1800" dirty="0">
                <a:solidFill>
                  <a:schemeClr val="accent2">
                    <a:lumMod val="75000"/>
                  </a:schemeClr>
                </a:solidFill>
              </a:rPr>
              <a:t>Iedere maatschappelijke euro zo slim mogelijk uitgeven.</a:t>
            </a:r>
          </a:p>
          <a:p>
            <a:r>
              <a:rPr lang="nl-NL" sz="1800" dirty="0">
                <a:solidFill>
                  <a:schemeClr val="accent2">
                    <a:lumMod val="75000"/>
                  </a:schemeClr>
                </a:solidFill>
              </a:rPr>
              <a:t>Kun je een woning verduurzamen en tegelijkertijd brandveiliger maken?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nl-NL" sz="1800" dirty="0">
                <a:solidFill>
                  <a:schemeClr val="accent2">
                    <a:lumMod val="75000"/>
                  </a:schemeClr>
                </a:solidFill>
              </a:rPr>
              <a:t>Brandveiligheid gaat vaak over preventieve maatregelen, maar moet ook gaan om handvatten bij crisiscommunicatie voor het geval het toch fout gaat.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Van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beleid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naar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beheersfase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(PDCA)</a:t>
            </a:r>
          </a:p>
          <a:p>
            <a:endParaRPr lang="nl-NL" dirty="0"/>
          </a:p>
        </p:txBody>
      </p:sp>
      <p:sp>
        <p:nvSpPr>
          <p:cNvPr id="6" name="AutoShape 2" descr="Man Hand schrijven vervolgstappen met zwarte marker op visuele scherm ⬇  Stockfoto, rechtenvrije foto door © j.dudzinski #99441332">
            <a:extLst>
              <a:ext uri="{FF2B5EF4-FFF2-40B4-BE49-F238E27FC236}">
                <a16:creationId xmlns:a16="http://schemas.microsoft.com/office/drawing/2014/main" xmlns="" id="{E209FE1D-5F19-47FE-8AD3-8E765C184D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1880592" cy="188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4389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4100" dirty="0"/>
              <a:t>Prioriteit gestuurde herstelopgave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xmlns="" id="{9CB5E488-B0B4-4A6A-AC66-5985EC354A26}"/>
              </a:ext>
            </a:extLst>
          </p:cNvPr>
          <p:cNvSpPr txBox="1">
            <a:spLocks/>
          </p:cNvSpPr>
          <p:nvPr/>
        </p:nvSpPr>
        <p:spPr>
          <a:xfrm>
            <a:off x="2627784" y="1556792"/>
            <a:ext cx="3621088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Vragen</a:t>
            </a:r>
          </a:p>
          <a:p>
            <a:endParaRPr lang="nl-NL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Afbeelding 5" descr="Afbeelding met vectorafbeeldingen, illustratie&#10;&#10;Automatisch gegenereerde beschrijving">
            <a:extLst>
              <a:ext uri="{FF2B5EF4-FFF2-40B4-BE49-F238E27FC236}">
                <a16:creationId xmlns:a16="http://schemas.microsoft.com/office/drawing/2014/main" xmlns="" id="{6B748FBE-7750-4749-91A3-549D25B70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012" y="2577811"/>
            <a:ext cx="20859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10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2C1086-4FB9-4B32-B07B-4FF2B75A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4100" dirty="0"/>
              <a:t>Prioriteit gestuurde herstelopgave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xmlns="" id="{9CB5E488-B0B4-4A6A-AC66-5985EC354A26}"/>
              </a:ext>
            </a:extLst>
          </p:cNvPr>
          <p:cNvSpPr txBox="1">
            <a:spLocks/>
          </p:cNvSpPr>
          <p:nvPr/>
        </p:nvSpPr>
        <p:spPr>
          <a:xfrm>
            <a:off x="1691680" y="2636912"/>
            <a:ext cx="6408712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2047690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olfvorm">
  <a:themeElements>
    <a:clrScheme name="Golfv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olfv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873</TotalTime>
  <Words>427</Words>
  <Application>Microsoft Office PowerPoint</Application>
  <PresentationFormat>Diavoorstelling (4:3)</PresentationFormat>
  <Paragraphs>80</Paragraphs>
  <Slides>10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Abadi</vt:lpstr>
      <vt:lpstr>Arial</vt:lpstr>
      <vt:lpstr>Calibri</vt:lpstr>
      <vt:lpstr>Symbol</vt:lpstr>
      <vt:lpstr>Times New Roman</vt:lpstr>
      <vt:lpstr>Verdana</vt:lpstr>
      <vt:lpstr>Golfvorm</vt:lpstr>
      <vt:lpstr>PowerPoint-presentatie</vt:lpstr>
      <vt:lpstr>Inleiding</vt:lpstr>
      <vt:lpstr>Wat hebben we gedaan?</vt:lpstr>
      <vt:lpstr>Prioriteit gestuurde herstelopgave</vt:lpstr>
      <vt:lpstr>2. Constateringen</vt:lpstr>
      <vt:lpstr>3. Prioritering verbeterpunten</vt:lpstr>
      <vt:lpstr>4. Rookmelders aangebracht</vt:lpstr>
      <vt:lpstr>5.Vervolgstappen</vt:lpstr>
      <vt:lpstr>Prioriteit gestuurde herstelopgave</vt:lpstr>
      <vt:lpstr>Prioriteit gestuurde herstelopgave</vt:lpstr>
    </vt:vector>
  </TitlesOfParts>
  <Company>Woonpartners Midden-Holland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Brandveiligheid</dc:title>
  <dc:creator>Mesut Bakay</dc:creator>
  <cp:lastModifiedBy>Microsoft-account</cp:lastModifiedBy>
  <cp:revision>89</cp:revision>
  <cp:lastPrinted>2022-10-06T09:21:33Z</cp:lastPrinted>
  <dcterms:created xsi:type="dcterms:W3CDTF">2022-09-12T07:53:27Z</dcterms:created>
  <dcterms:modified xsi:type="dcterms:W3CDTF">2022-10-06T09:24:01Z</dcterms:modified>
</cp:coreProperties>
</file>