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70" r:id="rId4"/>
    <p:sldId id="271" r:id="rId5"/>
    <p:sldId id="273" r:id="rId6"/>
    <p:sldId id="274" r:id="rId7"/>
    <p:sldId id="275" r:id="rId8"/>
    <p:sldId id="267" r:id="rId9"/>
    <p:sldId id="276" r:id="rId10"/>
    <p:sldId id="269" r:id="rId11"/>
  </p:sldIdLst>
  <p:sldSz cx="9144000" cy="6858000" type="screen4x3"/>
  <p:notesSz cx="6858000" cy="994568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4" autoAdjust="0"/>
    <p:restoredTop sz="94575" autoAdjust="0"/>
  </p:normalViewPr>
  <p:slideViewPr>
    <p:cSldViewPr>
      <p:cViewPr varScale="1">
        <p:scale>
          <a:sx n="65" d="100"/>
          <a:sy n="65" d="100"/>
        </p:scale>
        <p:origin x="1296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1631012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" y="0"/>
            <a:ext cx="9144000" cy="1631012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69" y="4319230"/>
            <a:ext cx="9144000" cy="25387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83568" y="2492896"/>
            <a:ext cx="3822192" cy="34472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4008" y="2492896"/>
            <a:ext cx="3822192" cy="34472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68344" y="6525344"/>
            <a:ext cx="1152128" cy="275180"/>
          </a:xfrm>
          <a:prstGeom prst="rect">
            <a:avLst/>
          </a:prstGeom>
        </p:spPr>
        <p:txBody>
          <a:bodyPr/>
          <a:lstStyle/>
          <a:p>
            <a:fld id="{011A6908-2FF3-4B7C-8289-44912252584B}" type="datetimeFigureOut">
              <a:rPr lang="nl-NL" smtClean="0"/>
              <a:t>6-10-2022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31012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31012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0032" y="815506"/>
            <a:ext cx="3812645" cy="232546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3140968"/>
            <a:ext cx="3818467" cy="244764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" y="0"/>
            <a:ext cx="9144000" cy="1631012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" r="5773"/>
          <a:stretch/>
        </p:blipFill>
        <p:spPr>
          <a:xfrm rot="10800000">
            <a:off x="0" y="2"/>
            <a:ext cx="9144000" cy="6872064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" t="7862" b="22129"/>
          <a:stretch/>
        </p:blipFill>
        <p:spPr>
          <a:xfrm rot="5400000">
            <a:off x="60189" y="5591672"/>
            <a:ext cx="1592286" cy="580551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20688"/>
            <a:ext cx="1398984" cy="5760640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3608" y="836712"/>
            <a:ext cx="5433392" cy="5328592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9741" y="836712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2607" y="2593882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6" y="0"/>
            <a:ext cx="9144000" cy="1631012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9230"/>
            <a:ext cx="9144000" cy="25387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5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5"/>
        </a:buBlip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5"/>
        </a:buBlip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5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Blip>
          <a:blip r:embed="rId15"/>
        </a:buBlip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>
                <a:solidFill>
                  <a:schemeClr val="accent2">
                    <a:lumMod val="50000"/>
                  </a:schemeClr>
                </a:solidFill>
              </a:rPr>
              <a:t>Team Wijkaanpak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>
                <a:solidFill>
                  <a:schemeClr val="accent2">
                    <a:lumMod val="50000"/>
                  </a:schemeClr>
                </a:solidFill>
              </a:rPr>
              <a:t>5 oktober 2022</a:t>
            </a:r>
          </a:p>
        </p:txBody>
      </p:sp>
    </p:spTree>
    <p:extLst>
      <p:ext uri="{BB962C8B-B14F-4D97-AF65-F5344CB8AC3E}">
        <p14:creationId xmlns:p14="http://schemas.microsoft.com/office/powerpoint/2010/main" val="1058621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EE00F08C-CB55-4A13-BE01-3C9E60E53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chemeClr val="accent2">
                    <a:lumMod val="50000"/>
                  </a:schemeClr>
                </a:solidFill>
              </a:rPr>
              <a:t>Team Wijkaanpak 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xmlns="" id="{D3F40D6D-2686-4C8F-90C1-DBB29E744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607" y="2593882"/>
            <a:ext cx="7525817" cy="3450696"/>
          </a:xfrm>
        </p:spPr>
        <p:txBody>
          <a:bodyPr>
            <a:normAutofit/>
          </a:bodyPr>
          <a:lstStyle/>
          <a:p>
            <a:r>
              <a:rPr lang="nl-NL" dirty="0"/>
              <a:t>Teamleider: Evert van den Eshof</a:t>
            </a:r>
          </a:p>
          <a:p>
            <a:r>
              <a:rPr lang="nl-NL" dirty="0" err="1"/>
              <a:t>med.officemanagement</a:t>
            </a:r>
            <a:r>
              <a:rPr lang="nl-NL" dirty="0"/>
              <a:t>: Carola van Tuinen</a:t>
            </a:r>
          </a:p>
          <a:p>
            <a:r>
              <a:rPr lang="nl-NL" dirty="0"/>
              <a:t>Woonconsulenten</a:t>
            </a:r>
          </a:p>
          <a:p>
            <a:r>
              <a:rPr lang="nl-NL" dirty="0"/>
              <a:t>Complexbeheerders</a:t>
            </a:r>
          </a:p>
          <a:p>
            <a:r>
              <a:rPr lang="nl-NL" dirty="0"/>
              <a:t>Incassomedewerkers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71102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8C3FE09-FE99-4477-B811-D0C3AA91A0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648072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tx1"/>
                </a:solidFill>
              </a:rPr>
              <a:t>Woonconsulenten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0C0A9F3B-A4DF-42CC-A0E9-807E22AB57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1916832"/>
            <a:ext cx="7232848" cy="3112369"/>
          </a:xfrm>
        </p:spPr>
        <p:txBody>
          <a:bodyPr/>
          <a:lstStyle/>
          <a:p>
            <a:pPr algn="l"/>
            <a:r>
              <a:rPr lang="nl-NL" sz="2400" dirty="0">
                <a:solidFill>
                  <a:schemeClr val="tx1"/>
                </a:solidFill>
              </a:rPr>
              <a:t>Stephan Hermenet</a:t>
            </a:r>
          </a:p>
          <a:p>
            <a:pPr algn="l"/>
            <a:r>
              <a:rPr lang="nl-NL" sz="2400" dirty="0">
                <a:solidFill>
                  <a:schemeClr val="tx1"/>
                </a:solidFill>
              </a:rPr>
              <a:t>Ilona Elmendorp</a:t>
            </a:r>
          </a:p>
          <a:p>
            <a:pPr algn="l"/>
            <a:r>
              <a:rPr lang="nl-NL" sz="2400" dirty="0">
                <a:solidFill>
                  <a:schemeClr val="tx1"/>
                </a:solidFill>
              </a:rPr>
              <a:t>Ingrid Koenst</a:t>
            </a:r>
          </a:p>
          <a:p>
            <a:pPr algn="l"/>
            <a:r>
              <a:rPr lang="nl-NL" sz="2400" dirty="0">
                <a:solidFill>
                  <a:schemeClr val="tx1"/>
                </a:solidFill>
              </a:rPr>
              <a:t>Conchita Zeller</a:t>
            </a:r>
          </a:p>
          <a:p>
            <a:pPr algn="l"/>
            <a:r>
              <a:rPr lang="nl-NL" sz="2400" dirty="0">
                <a:solidFill>
                  <a:schemeClr val="tx1"/>
                </a:solidFill>
              </a:rPr>
              <a:t>Vacature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38565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3688941-24C3-40C1-AC25-AC26F0D7B5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72008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tx1"/>
                </a:solidFill>
              </a:rPr>
              <a:t>Woonconsulenten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3E52770D-0485-425D-A086-88D1710206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9632" y="1628800"/>
            <a:ext cx="6400800" cy="3960440"/>
          </a:xfrm>
        </p:spPr>
        <p:txBody>
          <a:bodyPr/>
          <a:lstStyle/>
          <a:p>
            <a:pPr algn="l"/>
            <a:endParaRPr lang="nl-NL" dirty="0"/>
          </a:p>
          <a:p>
            <a:pPr algn="l"/>
            <a:r>
              <a:rPr lang="nl-NL" sz="2400" b="1" dirty="0">
                <a:solidFill>
                  <a:schemeClr val="tx1"/>
                </a:solidFill>
              </a:rPr>
              <a:t>Bewonersparticipatie: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Overleg met bewonerscommissies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Voorlichting aan huurders over beleid en beheer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Contacten met bewoners en met  contactpersonen </a:t>
            </a:r>
          </a:p>
          <a:p>
            <a:pPr algn="l"/>
            <a:endParaRPr lang="nl-NL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75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3688941-24C3-40C1-AC25-AC26F0D7B5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72008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tx1"/>
                </a:solidFill>
              </a:rPr>
              <a:t>Woonconsulenten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3E52770D-0485-425D-A086-88D1710206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9632" y="1628800"/>
            <a:ext cx="6400800" cy="3960440"/>
          </a:xfrm>
        </p:spPr>
        <p:txBody>
          <a:bodyPr/>
          <a:lstStyle/>
          <a:p>
            <a:pPr algn="l"/>
            <a:endParaRPr lang="nl-NL" dirty="0"/>
          </a:p>
          <a:p>
            <a:pPr algn="l"/>
            <a:r>
              <a:rPr lang="nl-NL" sz="2400" b="1" dirty="0">
                <a:solidFill>
                  <a:schemeClr val="tx1"/>
                </a:solidFill>
              </a:rPr>
              <a:t>Wijk- en buurtbeheer: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Schoon, heel en veilig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Projecten ter verbetering leefbaarheid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Signaleren complex/wijk ontwikkelingen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Overlast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Woonfraude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Netwerk opbouw</a:t>
            </a:r>
          </a:p>
          <a:p>
            <a:pPr algn="l"/>
            <a:endParaRPr lang="nl-NL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247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xmlns="" id="{8A39B62F-6C3D-4FD1-A8D5-4BE9B2454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161" y="1585384"/>
            <a:ext cx="7408333" cy="3450696"/>
          </a:xfrm>
        </p:spPr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Jan Willem Smit</a:t>
            </a:r>
          </a:p>
          <a:p>
            <a:pPr marL="0" indent="0">
              <a:buNone/>
            </a:pPr>
            <a:r>
              <a:rPr lang="nl-NL" dirty="0"/>
              <a:t>Ringo van der Wolf</a:t>
            </a:r>
          </a:p>
          <a:p>
            <a:pPr marL="0" indent="0">
              <a:buNone/>
            </a:pPr>
            <a:r>
              <a:rPr lang="nl-NL" dirty="0"/>
              <a:t>Gerben Enderman</a:t>
            </a:r>
          </a:p>
          <a:p>
            <a:pPr marL="0" indent="0">
              <a:buNone/>
            </a:pPr>
            <a:r>
              <a:rPr lang="nl-NL" dirty="0"/>
              <a:t>Jamal el Mahjoubi</a:t>
            </a:r>
          </a:p>
          <a:p>
            <a:pPr marL="0" indent="0">
              <a:buNone/>
            </a:pPr>
            <a:r>
              <a:rPr lang="nl-NL" dirty="0"/>
              <a:t>Irma Brouwer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FABAE2F9-3CF0-4545-92BA-056BC5C14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252728"/>
          </a:xfrm>
        </p:spPr>
        <p:txBody>
          <a:bodyPr/>
          <a:lstStyle/>
          <a:p>
            <a:r>
              <a:rPr lang="nl-NL" dirty="0">
                <a:solidFill>
                  <a:schemeClr val="tx1"/>
                </a:solidFill>
              </a:rPr>
              <a:t>Complexbeheerders</a:t>
            </a:r>
          </a:p>
        </p:txBody>
      </p:sp>
    </p:spTree>
    <p:extLst>
      <p:ext uri="{BB962C8B-B14F-4D97-AF65-F5344CB8AC3E}">
        <p14:creationId xmlns:p14="http://schemas.microsoft.com/office/powerpoint/2010/main" val="1912235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3688941-24C3-40C1-AC25-AC26F0D7B5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72008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tx1"/>
                </a:solidFill>
              </a:rPr>
              <a:t>Complexbeheerders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3E52770D-0485-425D-A086-88D1710206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9632" y="1628800"/>
            <a:ext cx="6400800" cy="3960440"/>
          </a:xfrm>
        </p:spPr>
        <p:txBody>
          <a:bodyPr>
            <a:normAutofit lnSpcReduction="10000"/>
          </a:bodyPr>
          <a:lstStyle/>
          <a:p>
            <a:pPr algn="l"/>
            <a:endParaRPr lang="nl-NL" dirty="0"/>
          </a:p>
          <a:p>
            <a:pPr algn="l"/>
            <a:r>
              <a:rPr lang="nl-NL" sz="2400" b="1" dirty="0">
                <a:solidFill>
                  <a:schemeClr val="tx1"/>
                </a:solidFill>
              </a:rPr>
              <a:t>Wijk en buurtbeheer: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Toezien op schoon, heel en veilig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Voorlichting aan huurders 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Contacten met bewoners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Netwerk 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Initiatieven bewoners stimuleren/oppakken/faciliteren</a:t>
            </a:r>
          </a:p>
          <a:p>
            <a:pPr marL="342900" indent="-342900" algn="l">
              <a:buFontTx/>
              <a:buChar char="-"/>
            </a:pPr>
            <a:r>
              <a:rPr lang="nl-NL" sz="2400" dirty="0">
                <a:solidFill>
                  <a:schemeClr val="tx1"/>
                </a:solidFill>
              </a:rPr>
              <a:t>Controle schoonmaak en groenonderhoud</a:t>
            </a:r>
          </a:p>
          <a:p>
            <a:pPr algn="l"/>
            <a:endParaRPr lang="nl-NL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603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EE00F08C-CB55-4A13-BE01-3C9E60E53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accent2">
                    <a:lumMod val="50000"/>
                  </a:schemeClr>
                </a:solidFill>
              </a:rPr>
              <a:t>Wijkaanpak: een goed (t)huis naar woonomgeving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xmlns="" id="{D3F40D6D-2686-4C8F-90C1-DBB29E744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607" y="2593882"/>
            <a:ext cx="7525817" cy="3450696"/>
          </a:xfrm>
        </p:spPr>
        <p:txBody>
          <a:bodyPr>
            <a:normAutofit/>
          </a:bodyPr>
          <a:lstStyle/>
          <a:p>
            <a:r>
              <a:rPr lang="nl-NL" dirty="0"/>
              <a:t>Leefbaarheid en ontmoeten in de wijk; informatie ‘in het veld’ op halen</a:t>
            </a:r>
          </a:p>
          <a:p>
            <a:r>
              <a:rPr lang="nl-NL" dirty="0"/>
              <a:t>Gerichte aanpak in specifieke wijken op leefbaarheid</a:t>
            </a:r>
          </a:p>
          <a:p>
            <a:r>
              <a:rPr lang="nl-NL" dirty="0"/>
              <a:t>Eerste aanspreekpunt in de wijk</a:t>
            </a:r>
          </a:p>
          <a:p>
            <a:r>
              <a:rPr lang="nl-NL" dirty="0"/>
              <a:t>Luisteren, faciliteren dat bewoner zelf dingen op kunnen pakken en hen betrekken bij verbeteringen</a:t>
            </a:r>
          </a:p>
        </p:txBody>
      </p:sp>
    </p:spTree>
    <p:extLst>
      <p:ext uri="{BB962C8B-B14F-4D97-AF65-F5344CB8AC3E}">
        <p14:creationId xmlns:p14="http://schemas.microsoft.com/office/powerpoint/2010/main" val="302128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xmlns="" id="{EFC78122-6D86-14CA-5096-653772C7A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Zorgdragen voor (tijdig) betalen van de huur</a:t>
            </a:r>
          </a:p>
          <a:p>
            <a:r>
              <a:rPr lang="nl-NL" dirty="0"/>
              <a:t>Terugdringen huurachterstanden</a:t>
            </a:r>
          </a:p>
          <a:p>
            <a:r>
              <a:rPr lang="nl-NL" dirty="0"/>
              <a:t>Vroegtijdig signaleren van bewoners die in  betalingsproblemen dreigen te komen</a:t>
            </a:r>
          </a:p>
          <a:p>
            <a:r>
              <a:rPr lang="nl-NL" dirty="0"/>
              <a:t>Begeleiden bij betalingsproblemen</a:t>
            </a:r>
          </a:p>
          <a:p>
            <a:r>
              <a:rPr lang="nl-NL" dirty="0"/>
              <a:t>Eventueel doorverwijzen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7EE094F6-557C-7D93-8108-FA0E04C1C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4000" dirty="0">
                <a:solidFill>
                  <a:schemeClr val="accent2">
                    <a:lumMod val="50000"/>
                  </a:schemeClr>
                </a:solidFill>
              </a:rPr>
              <a:t>Huurincasso: een goed (t)huis naar betaalbaarheid</a:t>
            </a:r>
          </a:p>
        </p:txBody>
      </p:sp>
    </p:spTree>
    <p:extLst>
      <p:ext uri="{BB962C8B-B14F-4D97-AF65-F5344CB8AC3E}">
        <p14:creationId xmlns:p14="http://schemas.microsoft.com/office/powerpoint/2010/main" val="3059209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EE00F08C-CB55-4A13-BE01-3C9E60E53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accent2">
                    <a:lumMod val="50000"/>
                  </a:schemeClr>
                </a:solidFill>
              </a:rPr>
              <a:t>Gebiedsindeling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xmlns="" id="{D3F40D6D-2686-4C8F-90C1-DBB29E744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607" y="2593882"/>
            <a:ext cx="7525817" cy="3450696"/>
          </a:xfrm>
        </p:spPr>
        <p:txBody>
          <a:bodyPr/>
          <a:lstStyle/>
          <a:p>
            <a:r>
              <a:rPr lang="nl-NL" dirty="0"/>
              <a:t>Alle complexen zijn gekoppeld aan een woonconsulent en een complexbeheerder</a:t>
            </a:r>
          </a:p>
          <a:p>
            <a:r>
              <a:rPr lang="nl-NL" dirty="0"/>
              <a:t>Altijd één medewerker verantwoordelijk om vraag op te (laten)lossen / antwoord te geven </a:t>
            </a:r>
          </a:p>
        </p:txBody>
      </p:sp>
    </p:spTree>
    <p:extLst>
      <p:ext uri="{BB962C8B-B14F-4D97-AF65-F5344CB8AC3E}">
        <p14:creationId xmlns:p14="http://schemas.microsoft.com/office/powerpoint/2010/main" val="21230798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olfvorm">
  <a:themeElements>
    <a:clrScheme name="Golfv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olfv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576</TotalTime>
  <Words>221</Words>
  <Application>Microsoft Office PowerPoint</Application>
  <PresentationFormat>Diavoorstelling (4:3)</PresentationFormat>
  <Paragraphs>59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3" baseType="lpstr">
      <vt:lpstr>Symbol</vt:lpstr>
      <vt:lpstr>Verdana</vt:lpstr>
      <vt:lpstr>Golfvorm</vt:lpstr>
      <vt:lpstr>Team Wijkaanpak</vt:lpstr>
      <vt:lpstr>Team Wijkaanpak </vt:lpstr>
      <vt:lpstr>Woonconsulenten</vt:lpstr>
      <vt:lpstr>Woonconsulenten</vt:lpstr>
      <vt:lpstr>Woonconsulenten</vt:lpstr>
      <vt:lpstr>Complexbeheerders</vt:lpstr>
      <vt:lpstr>Complexbeheerders</vt:lpstr>
      <vt:lpstr>Wijkaanpak: een goed (t)huis naar woonomgeving</vt:lpstr>
      <vt:lpstr>Huurincasso: een goed (t)huis naar betaalbaarheid</vt:lpstr>
      <vt:lpstr>Gebiedsindeling</vt:lpstr>
    </vt:vector>
  </TitlesOfParts>
  <Company>Woonpartners Midden-Holland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Organogram Wonen</dc:title>
  <dc:creator>Ellen Jacobs</dc:creator>
  <cp:lastModifiedBy>Microsoft-account</cp:lastModifiedBy>
  <cp:revision>34</cp:revision>
  <cp:lastPrinted>2022-10-06T09:24:53Z</cp:lastPrinted>
  <dcterms:created xsi:type="dcterms:W3CDTF">2021-08-03T07:21:24Z</dcterms:created>
  <dcterms:modified xsi:type="dcterms:W3CDTF">2022-10-06T09:33:02Z</dcterms:modified>
</cp:coreProperties>
</file>