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97" r:id="rId3"/>
    <p:sldId id="282" r:id="rId4"/>
    <p:sldId id="283" r:id="rId5"/>
    <p:sldId id="291" r:id="rId6"/>
    <p:sldId id="298" r:id="rId7"/>
    <p:sldId id="300" r:id="rId8"/>
  </p:sldIdLst>
  <p:sldSz cx="9144000" cy="6858000" type="screen4x3"/>
  <p:notesSz cx="6858000" cy="99456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E87"/>
    <a:srgbClr val="6ED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76" autoAdjust="0"/>
    <p:restoredTop sz="88065" autoAdjust="0"/>
  </p:normalViewPr>
  <p:slideViewPr>
    <p:cSldViewPr>
      <p:cViewPr varScale="1">
        <p:scale>
          <a:sx n="61" d="100"/>
          <a:sy n="61" d="100"/>
        </p:scale>
        <p:origin x="121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108" cy="497047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5294" y="0"/>
            <a:ext cx="2971107" cy="497047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r">
              <a:defRPr sz="1200"/>
            </a:lvl1pPr>
          </a:lstStyle>
          <a:p>
            <a:fld id="{ADCAFA70-12D7-4BDC-B898-52D0109AD9E1}" type="datetimeFigureOut">
              <a:rPr lang="nl-NL" smtClean="0"/>
              <a:t>6-10-2022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7054"/>
            <a:ext cx="2971108" cy="497046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5294" y="9447054"/>
            <a:ext cx="2971107" cy="497046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r">
              <a:defRPr sz="1200"/>
            </a:lvl1pPr>
          </a:lstStyle>
          <a:p>
            <a:fld id="{CD605940-6C65-40EA-A1E7-E86829FBFE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862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108" cy="497047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5294" y="0"/>
            <a:ext cx="2971107" cy="497047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r">
              <a:defRPr sz="1200"/>
            </a:lvl1pPr>
          </a:lstStyle>
          <a:p>
            <a:fld id="{31A6B225-3D3F-4FFB-A50B-973720B3CFD6}" type="datetimeFigureOut">
              <a:rPr lang="nl-NL" smtClean="0"/>
              <a:t>6-10-2022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5" tIns="45853" rIns="91705" bIns="45853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641" y="4724321"/>
            <a:ext cx="5486719" cy="4475004"/>
          </a:xfrm>
          <a:prstGeom prst="rect">
            <a:avLst/>
          </a:prstGeom>
        </p:spPr>
        <p:txBody>
          <a:bodyPr vert="horz" lIns="91705" tIns="45853" rIns="91705" bIns="45853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7054"/>
            <a:ext cx="2971108" cy="497046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5294" y="9447054"/>
            <a:ext cx="2971107" cy="497046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r">
              <a:defRPr sz="1200"/>
            </a:lvl1pPr>
          </a:lstStyle>
          <a:p>
            <a:fld id="{9AEF9BAA-3C6C-44B2-96C7-F17A63F52F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736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F9BAA-3C6C-44B2-96C7-F17A63F52FB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5236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Het systeem: ook opdrachtgever van de accountant</a:t>
            </a:r>
          </a:p>
          <a:p>
            <a:r>
              <a:rPr lang="nl-NL" dirty="0"/>
              <a:t>Maatschappelijk: denk aan energieprijzen, inflatie, bijzondere doelgroepen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F9BAA-3C6C-44B2-96C7-F17A63F52FB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8891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Goedkeuren grote investeringen, belangrijke samenwerkingen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F9BAA-3C6C-44B2-96C7-F17A63F52FB9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9106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F9BAA-3C6C-44B2-96C7-F17A63F52FB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9536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ECFC2849-907E-E542-8B0E-2437DFE714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8104" y="5667062"/>
            <a:ext cx="1330708" cy="5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5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2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" y="0"/>
            <a:ext cx="9144000" cy="1631012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69" y="4319230"/>
            <a:ext cx="9144000" cy="253877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BC02F11C-093B-A34E-BE66-C28F232DAA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6096" y="5649104"/>
            <a:ext cx="1330708" cy="5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1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68344" y="6525344"/>
            <a:ext cx="1152128" cy="275180"/>
          </a:xfrm>
          <a:prstGeom prst="rect">
            <a:avLst/>
          </a:prstGeom>
        </p:spPr>
        <p:txBody>
          <a:bodyPr/>
          <a:lstStyle/>
          <a:p>
            <a:fld id="{011A6908-2FF3-4B7C-8289-44912252584B}" type="datetimeFigureOut">
              <a:rPr lang="nl-NL" smtClean="0"/>
              <a:t>6-10-2022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977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4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9B6F80F8-84D8-1D49-8B3C-D34BC41109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8104" y="5661248"/>
            <a:ext cx="1330708" cy="5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35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032" y="815506"/>
            <a:ext cx="3812645" cy="232546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3140968"/>
            <a:ext cx="3818467" cy="244764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144000" cy="1631012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7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16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r="5773"/>
          <a:stretch/>
        </p:blipFill>
        <p:spPr>
          <a:xfrm rot="10800000">
            <a:off x="0" y="2"/>
            <a:ext cx="9144000" cy="687206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7862" b="22129"/>
          <a:stretch/>
        </p:blipFill>
        <p:spPr>
          <a:xfrm rot="5400000">
            <a:off x="60189" y="5591672"/>
            <a:ext cx="1592286" cy="580551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20688"/>
            <a:ext cx="1398984" cy="576064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3608" y="836712"/>
            <a:ext cx="5433392" cy="532859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0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607" y="2593882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6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9869713E-C23F-7F4A-800E-0615EEF175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724128" y="5621675"/>
            <a:ext cx="1330708" cy="5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9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6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6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6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6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rgbClr val="073E87"/>
                </a:solidFill>
              </a:rPr>
              <a:t>De huurders-</a:t>
            </a:r>
            <a:r>
              <a:rPr lang="nl-NL" dirty="0" err="1">
                <a:solidFill>
                  <a:srgbClr val="073E87"/>
                </a:solidFill>
              </a:rPr>
              <a:t>commissarisen</a:t>
            </a:r>
            <a:endParaRPr lang="nl-NL" dirty="0">
              <a:solidFill>
                <a:srgbClr val="073E87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>
                <a:solidFill>
                  <a:srgbClr val="073E87"/>
                </a:solidFill>
              </a:rPr>
              <a:t>HRHM 5 oktober2022</a:t>
            </a:r>
          </a:p>
          <a:p>
            <a:r>
              <a:rPr lang="nl-NL" dirty="0">
                <a:solidFill>
                  <a:srgbClr val="073E87"/>
                </a:solidFill>
              </a:rPr>
              <a:t>Woonpartners Midden-Holland</a:t>
            </a:r>
          </a:p>
          <a:p>
            <a:endParaRPr lang="nl-NL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2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73E87"/>
                </a:solidFill>
              </a:rPr>
              <a:t>Even voorstellen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43822299-035A-7244-AE4E-086CEBD00C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1560" y="2574000"/>
            <a:ext cx="4104456" cy="3447288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Rachid El </a:t>
            </a:r>
            <a:r>
              <a:rPr lang="nl-NL" b="1" dirty="0" err="1"/>
              <a:t>Ousrouti</a:t>
            </a:r>
            <a:endParaRPr lang="nl-NL" b="1" dirty="0"/>
          </a:p>
          <a:p>
            <a:pPr marL="0" indent="0">
              <a:buNone/>
            </a:pPr>
            <a:r>
              <a:rPr lang="nl-NL" sz="2000" dirty="0"/>
              <a:t>Directeur bij Rotterdam Vakmanstad</a:t>
            </a:r>
          </a:p>
          <a:p>
            <a:pPr marL="0" indent="0">
              <a:buNone/>
            </a:pPr>
            <a:r>
              <a:rPr lang="nl-NL" sz="2000" dirty="0"/>
              <a:t>Commissaris </a:t>
            </a:r>
            <a:r>
              <a:rPr lang="nl-NL" sz="2000" dirty="0" err="1"/>
              <a:t>Woonforte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PWC</a:t>
            </a:r>
          </a:p>
          <a:p>
            <a:pPr marL="0" indent="0">
              <a:buNone/>
            </a:pPr>
            <a:r>
              <a:rPr lang="nl-NL" sz="2000" dirty="0"/>
              <a:t>Boskoop</a:t>
            </a:r>
          </a:p>
          <a:p>
            <a:pPr marL="0" indent="0">
              <a:buNone/>
            </a:pPr>
            <a:r>
              <a:rPr lang="nl-NL" sz="2000" dirty="0"/>
              <a:t>1 juli 2021</a:t>
            </a:r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xmlns="" id="{3D0D1A37-D40E-E445-8AC2-455A8C210A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6016" y="2574000"/>
            <a:ext cx="3822192" cy="3447288"/>
          </a:xfrm>
        </p:spPr>
        <p:txBody>
          <a:bodyPr/>
          <a:lstStyle/>
          <a:p>
            <a:pPr marL="0" indent="0" algn="r">
              <a:buNone/>
            </a:pPr>
            <a:r>
              <a:rPr lang="nl-NL" b="1" dirty="0"/>
              <a:t>Hans Pluim</a:t>
            </a:r>
          </a:p>
          <a:p>
            <a:pPr marL="0" indent="0" algn="r">
              <a:buNone/>
            </a:pPr>
            <a:r>
              <a:rPr lang="nl-NL" sz="2000" dirty="0"/>
              <a:t>Zelfst. organisatieadviseur</a:t>
            </a:r>
          </a:p>
          <a:p>
            <a:pPr marL="0" indent="0" algn="r">
              <a:buNone/>
            </a:pPr>
            <a:r>
              <a:rPr lang="nl-NL" sz="2000" dirty="0" err="1"/>
              <a:t>Vastgoed-sector</a:t>
            </a:r>
            <a:endParaRPr lang="nl-NL" sz="2000" dirty="0"/>
          </a:p>
          <a:p>
            <a:pPr marL="0" indent="0" algn="r">
              <a:buNone/>
            </a:pPr>
            <a:r>
              <a:rPr lang="nl-NL" sz="2000" dirty="0"/>
              <a:t>Corporaties</a:t>
            </a:r>
          </a:p>
          <a:p>
            <a:pPr marL="0" indent="0" algn="r">
              <a:buNone/>
            </a:pPr>
            <a:r>
              <a:rPr lang="nl-NL" sz="2000" dirty="0"/>
              <a:t>Deloitte</a:t>
            </a:r>
          </a:p>
          <a:p>
            <a:pPr marL="0" indent="0" algn="r">
              <a:buNone/>
            </a:pPr>
            <a:r>
              <a:rPr lang="nl-NL" sz="2000" dirty="0"/>
              <a:t>Hazerswoude-Dorp</a:t>
            </a:r>
          </a:p>
          <a:p>
            <a:pPr marL="0" indent="0" algn="r">
              <a:buNone/>
            </a:pPr>
            <a:r>
              <a:rPr lang="nl-NL" sz="2000" dirty="0"/>
              <a:t>1 juli 2022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4180C751-BEE7-1C4C-8CAB-B633EDA61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17" t="7810" r="25052" b="22783"/>
          <a:stretch/>
        </p:blipFill>
        <p:spPr>
          <a:xfrm>
            <a:off x="763379" y="1321272"/>
            <a:ext cx="961865" cy="122649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B1CD836B-9B54-9948-8001-209920FB5C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3" t="8893" r="24485" b="13145"/>
          <a:stretch/>
        </p:blipFill>
        <p:spPr>
          <a:xfrm>
            <a:off x="7452321" y="1321272"/>
            <a:ext cx="958896" cy="122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1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70374" y="2089440"/>
            <a:ext cx="7408333" cy="34506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toezien op het beleid van de bestuurder(s);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toezien op algemene gang van zaken, het systeem;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een klankbord te zijn bij het strategisch beleid;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/>
              <a:t>bewaken van positie van de corporatie in de maatschappelijke omgeving;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fungeren als werkgever voor de bestuurder(s).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nl-NL" sz="2800" b="1" dirty="0">
                <a:solidFill>
                  <a:srgbClr val="073E87"/>
                </a:solidFill>
              </a:rPr>
              <a:t>De rol van de commissarissen</a:t>
            </a:r>
            <a:br>
              <a:rPr lang="nl-NL" sz="2800" b="1" dirty="0">
                <a:solidFill>
                  <a:srgbClr val="073E87"/>
                </a:solidFill>
              </a:rPr>
            </a:br>
            <a:endParaRPr lang="nl-NL" sz="2800" b="1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327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70374" y="1988840"/>
            <a:ext cx="7408333" cy="345069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/>
              <a:t>Vanuit eigen deskundigheden in het teamverband van het geheel van de Raad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/>
              <a:t>Soms (ongevraagd) adviseren, sommige zaken goedkeuren, veel meekijken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/>
              <a:t>Voor de huurderscommissarissen is het in bijzonder een taak om het contact met de huurdersorganisatie te bevorderen uit te breiden en in stand te houden.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nl-NL" sz="2800" b="1" dirty="0">
                <a:solidFill>
                  <a:srgbClr val="073E87"/>
                </a:solidFill>
              </a:rPr>
              <a:t>Hoe doen de commissarissen dat?</a:t>
            </a:r>
            <a:br>
              <a:rPr lang="nl-NL" sz="2800" b="1" dirty="0">
                <a:solidFill>
                  <a:srgbClr val="073E87"/>
                </a:solidFill>
              </a:rPr>
            </a:br>
            <a:endParaRPr lang="nl-NL" sz="2800" b="1" dirty="0">
              <a:solidFill>
                <a:srgbClr val="073E87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0" y="6249988"/>
            <a:ext cx="1162050" cy="365125"/>
          </a:xfrm>
          <a:prstGeom prst="rect">
            <a:avLst/>
          </a:prstGeom>
        </p:spPr>
        <p:txBody>
          <a:bodyPr/>
          <a:lstStyle/>
          <a:p>
            <a:fld id="{04D2090D-0D90-43C6-A894-C019F1B6DD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34327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70374" y="1994528"/>
            <a:ext cx="7408333" cy="345069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/>
              <a:t>Minstens 1/3</a:t>
            </a:r>
            <a:r>
              <a:rPr lang="nl-NL" sz="2000" baseline="30000" dirty="0"/>
              <a:t>e</a:t>
            </a:r>
            <a:r>
              <a:rPr lang="nl-NL" sz="2000" dirty="0"/>
              <a:t> van de leden van de RvC moet een huurderscommissaris zijn en op voordracht van de huurdersorganisatie 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/>
              <a:t>De huurderscommissaris moet zijn rol zuiver houden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800" dirty="0"/>
              <a:t>geen alternatieve route zijn voor huurders die zaken bij de corporatie niet voor elkaar kunnen krijgen. 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800" dirty="0"/>
              <a:t>Een commissaris is geen belangenbehartiger of klachtenloket voor de huurder.</a:t>
            </a:r>
          </a:p>
          <a:p>
            <a:pPr>
              <a:lnSpc>
                <a:spcPct val="150000"/>
              </a:lnSpc>
            </a:pPr>
            <a:endParaRPr lang="nl-NL" sz="2000" dirty="0"/>
          </a:p>
          <a:p>
            <a:pPr>
              <a:lnSpc>
                <a:spcPct val="150000"/>
              </a:lnSpc>
            </a:pPr>
            <a:endParaRPr lang="nl-NL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nl-NL" sz="2800" b="1" dirty="0">
                <a:solidFill>
                  <a:srgbClr val="073E87"/>
                </a:solidFill>
              </a:rPr>
              <a:t>De huurders-commissarissen</a:t>
            </a:r>
            <a:br>
              <a:rPr lang="nl-NL" sz="2800" b="1" dirty="0">
                <a:solidFill>
                  <a:srgbClr val="073E87"/>
                </a:solidFill>
              </a:rPr>
            </a:br>
            <a:endParaRPr lang="nl-NL" sz="2800" b="1" dirty="0">
              <a:solidFill>
                <a:srgbClr val="073E87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0" y="6249988"/>
            <a:ext cx="1162050" cy="365125"/>
          </a:xfrm>
          <a:prstGeom prst="rect">
            <a:avLst/>
          </a:prstGeom>
        </p:spPr>
        <p:txBody>
          <a:bodyPr/>
          <a:lstStyle/>
          <a:p>
            <a:fld id="{04D2090D-0D90-43C6-A894-C019F1B6DD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355730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>
            <a:extLst>
              <a:ext uri="{FF2B5EF4-FFF2-40B4-BE49-F238E27FC236}">
                <a16:creationId xmlns:a16="http://schemas.microsoft.com/office/drawing/2014/main" xmlns="" id="{ED358214-B276-9DB7-3A74-61270E9B9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07" y="1700808"/>
            <a:ext cx="7408333" cy="434377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2000" dirty="0"/>
              <a:t>Huurderscommissarissen hebben extra oog voor de mensen om wie het gaat.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/>
              <a:t>Daarvoor is een goede relatie met de huurders organisatie belangrijk.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800" dirty="0"/>
              <a:t>het voorkomt blinde vlekken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800" dirty="0"/>
              <a:t>houdt de RvC met beide benen op de grond.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/>
              <a:t>Tenminste 2 x per </a:t>
            </a:r>
            <a:r>
              <a:rPr lang="nl-NL" sz="2000"/>
              <a:t>jaar overleg</a:t>
            </a:r>
            <a:endParaRPr lang="nl-NL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800" dirty="0"/>
              <a:t>Informeren over ontwikkelingen binnen de corporatie en de besluiten en aandachtpunten van de RvC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800" dirty="0"/>
              <a:t>De huurdersorganisatie informeert de commissarissen over de ontwikkelingen en besluiten en hun toekomstplannen.</a:t>
            </a:r>
          </a:p>
          <a:p>
            <a:pPr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0" indent="0" algn="l">
              <a:buNone/>
            </a:pPr>
            <a:r>
              <a:rPr lang="nl-NL" sz="2000" b="0" i="0" dirty="0">
                <a:solidFill>
                  <a:srgbClr val="073E87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rgbClr val="073E87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FD89D39D-35CE-46CB-991C-3029D7D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1" y="980728"/>
            <a:ext cx="8229600" cy="432048"/>
          </a:xfrm>
        </p:spPr>
        <p:txBody>
          <a:bodyPr anchor="ctr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nl-NL" sz="2800" b="1" dirty="0">
                <a:solidFill>
                  <a:srgbClr val="073E87"/>
                </a:solidFill>
              </a:rPr>
              <a:t>De huurders-commissarissen</a:t>
            </a:r>
            <a:endParaRPr lang="nl-NL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CCBF683-BD90-B440-9939-DC028B7B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073E87"/>
                </a:solidFill>
              </a:rPr>
              <a:t>Vragen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A1017EE7-B639-B748-A8EA-383CE4990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013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Golfvorm">
  <a:themeElements>
    <a:clrScheme name="Golfv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olfv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10989</TotalTime>
  <Words>301</Words>
  <Application>Microsoft Office PowerPoint</Application>
  <PresentationFormat>Diavoorstelling (4:3)</PresentationFormat>
  <Paragraphs>52</Paragraphs>
  <Slides>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Calibri</vt:lpstr>
      <vt:lpstr>Symbol</vt:lpstr>
      <vt:lpstr>verdana</vt:lpstr>
      <vt:lpstr>verdana</vt:lpstr>
      <vt:lpstr>1_Golfvorm</vt:lpstr>
      <vt:lpstr>De huurders-commissarisen</vt:lpstr>
      <vt:lpstr>Even voorstellen </vt:lpstr>
      <vt:lpstr>De rol van de commissarissen </vt:lpstr>
      <vt:lpstr>Hoe doen de commissarissen dat? </vt:lpstr>
      <vt:lpstr>De huurders-commissarissen </vt:lpstr>
      <vt:lpstr>De huurders-commissarissen</vt:lpstr>
      <vt:lpstr>Vragen</vt:lpstr>
    </vt:vector>
  </TitlesOfParts>
  <Company>Woonpartners Midden-Holland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Christ’l Oosters</dc:creator>
  <cp:lastModifiedBy>Microsoft-account</cp:lastModifiedBy>
  <cp:revision>80</cp:revision>
  <cp:lastPrinted>2022-10-06T09:15:32Z</cp:lastPrinted>
  <dcterms:created xsi:type="dcterms:W3CDTF">2018-01-11T13:47:23Z</dcterms:created>
  <dcterms:modified xsi:type="dcterms:W3CDTF">2022-10-06T09:20:31Z</dcterms:modified>
</cp:coreProperties>
</file>